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92" d="100"/>
          <a:sy n="92" d="100"/>
        </p:scale>
        <p:origin x="9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11/29/2016</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11/29/2016</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amazon.ca/s/ref=bl_dp_s_web_667823011?ie=UTF8&amp;node=667823011&amp;field-brandtextbin=Seeedstudi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just"/>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Telematics</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endParaRPr lang="en-CA" dirty="0">
              <a:latin typeface="Courier New" panose="02070309020205020404" pitchFamily="49" charset="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a:t>Galaxy noise						</a:t>
            </a:r>
          </a:p>
          <a:p>
            <a:r>
              <a:rPr lang="en-US" dirty="0" err="1"/>
              <a:t>Jabneel</a:t>
            </a:r>
            <a:r>
              <a:rPr lang="en-US" dirty="0"/>
              <a:t> </a:t>
            </a:r>
            <a:r>
              <a:rPr lang="en-US" dirty="0" err="1"/>
              <a:t>cruz</a:t>
            </a:r>
            <a:endParaRPr lang="en-US" dirty="0"/>
          </a:p>
          <a:p>
            <a:r>
              <a:rPr lang="en-US" dirty="0"/>
              <a:t>Ceng317 hardware project</a:t>
            </a:r>
          </a:p>
          <a:p>
            <a:endParaRPr lang="en-CA" dirty="0"/>
          </a:p>
        </p:txBody>
      </p:sp>
    </p:spTree>
    <p:extLst>
      <p:ext uri="{BB962C8B-B14F-4D97-AF65-F5344CB8AC3E}">
        <p14:creationId xmlns:p14="http://schemas.microsoft.com/office/powerpoint/2010/main" val="3659995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				Proposal</a:t>
            </a:r>
            <a:endParaRPr lang="en-CA" dirty="0"/>
          </a:p>
        </p:txBody>
      </p:sp>
      <p:sp>
        <p:nvSpPr>
          <p:cNvPr id="3" name="Content Placeholder 2"/>
          <p:cNvSpPr>
            <a:spLocks noGrp="1"/>
          </p:cNvSpPr>
          <p:nvPr>
            <p:ph idx="1"/>
          </p:nvPr>
        </p:nvSpPr>
        <p:spPr/>
        <p:txBody>
          <a:bodyPr/>
          <a:lstStyle/>
          <a:p>
            <a:pPr marL="0" indent="0">
              <a:buNone/>
            </a:pPr>
            <a:r>
              <a:rPr lang="en-CA" dirty="0" smtClean="0"/>
              <a:t>The project will be able to detect car collision and save the recorded video into a file server to be used by the android application.</a:t>
            </a:r>
          </a:p>
          <a:p>
            <a:pPr marL="0" indent="0">
              <a:buNone/>
            </a:pPr>
            <a:endParaRPr lang="en-CA" dirty="0" smtClean="0"/>
          </a:p>
          <a:p>
            <a:pPr marL="0" indent="0">
              <a:buNone/>
            </a:pPr>
            <a:r>
              <a:rPr lang="en-CA" dirty="0" smtClean="0"/>
              <a:t>The goal of this project is to notify the car owner of an accident happening. The owner should be able to access the video of the recorded accident using their mobile application.</a:t>
            </a:r>
            <a:endParaRPr lang="en-CA" dirty="0" smtClean="0"/>
          </a:p>
          <a:p>
            <a:pPr marL="0" indent="0">
              <a:buNone/>
            </a:pPr>
            <a:endParaRPr lang="en-CA" dirty="0"/>
          </a:p>
          <a:p>
            <a:pPr marL="0" indent="0">
              <a:buNone/>
            </a:pPr>
            <a:endParaRPr lang="en-CA" dirty="0"/>
          </a:p>
        </p:txBody>
      </p:sp>
    </p:spTree>
    <p:extLst>
      <p:ext uri="{BB962C8B-B14F-4D97-AF65-F5344CB8AC3E}">
        <p14:creationId xmlns:p14="http://schemas.microsoft.com/office/powerpoint/2010/main" val="14056931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t>		BUDGET / BILLS OF MATERIALS</a:t>
            </a:r>
            <a:endParaRPr lang="en-CA"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02627871"/>
              </p:ext>
            </p:extLst>
          </p:nvPr>
        </p:nvGraphicFramePr>
        <p:xfrm>
          <a:off x="1761689" y="2097083"/>
          <a:ext cx="8925884" cy="3892656"/>
        </p:xfrm>
        <a:graphic>
          <a:graphicData uri="http://schemas.openxmlformats.org/drawingml/2006/table">
            <a:tbl>
              <a:tblPr>
                <a:tableStyleId>{5C22544A-7EE6-4342-B048-85BDC9FD1C3A}</a:tableStyleId>
              </a:tblPr>
              <a:tblGrid>
                <a:gridCol w="2046217">
                  <a:extLst>
                    <a:ext uri="{9D8B030D-6E8A-4147-A177-3AD203B41FA5}">
                      <a16:colId xmlns:a16="http://schemas.microsoft.com/office/drawing/2014/main" xmlns="" val="3832929996"/>
                    </a:ext>
                  </a:extLst>
                </a:gridCol>
                <a:gridCol w="931885">
                  <a:extLst>
                    <a:ext uri="{9D8B030D-6E8A-4147-A177-3AD203B41FA5}">
                      <a16:colId xmlns:a16="http://schemas.microsoft.com/office/drawing/2014/main" xmlns="" val="2207040136"/>
                    </a:ext>
                  </a:extLst>
                </a:gridCol>
                <a:gridCol w="901009">
                  <a:extLst>
                    <a:ext uri="{9D8B030D-6E8A-4147-A177-3AD203B41FA5}">
                      <a16:colId xmlns:a16="http://schemas.microsoft.com/office/drawing/2014/main" xmlns="" val="384710683"/>
                    </a:ext>
                  </a:extLst>
                </a:gridCol>
                <a:gridCol w="875747">
                  <a:extLst>
                    <a:ext uri="{9D8B030D-6E8A-4147-A177-3AD203B41FA5}">
                      <a16:colId xmlns:a16="http://schemas.microsoft.com/office/drawing/2014/main" xmlns="" val="3626824337"/>
                    </a:ext>
                  </a:extLst>
                </a:gridCol>
                <a:gridCol w="1089070">
                  <a:extLst>
                    <a:ext uri="{9D8B030D-6E8A-4147-A177-3AD203B41FA5}">
                      <a16:colId xmlns:a16="http://schemas.microsoft.com/office/drawing/2014/main" xmlns="" val="3622553287"/>
                    </a:ext>
                  </a:extLst>
                </a:gridCol>
                <a:gridCol w="1237835">
                  <a:extLst>
                    <a:ext uri="{9D8B030D-6E8A-4147-A177-3AD203B41FA5}">
                      <a16:colId xmlns:a16="http://schemas.microsoft.com/office/drawing/2014/main" xmlns="" val="522482380"/>
                    </a:ext>
                  </a:extLst>
                </a:gridCol>
                <a:gridCol w="1237835">
                  <a:extLst>
                    <a:ext uri="{9D8B030D-6E8A-4147-A177-3AD203B41FA5}">
                      <a16:colId xmlns:a16="http://schemas.microsoft.com/office/drawing/2014/main" xmlns="" val="1386465189"/>
                    </a:ext>
                  </a:extLst>
                </a:gridCol>
                <a:gridCol w="606286">
                  <a:extLst>
                    <a:ext uri="{9D8B030D-6E8A-4147-A177-3AD203B41FA5}">
                      <a16:colId xmlns:a16="http://schemas.microsoft.com/office/drawing/2014/main" xmlns="" val="1941097477"/>
                    </a:ext>
                  </a:extLst>
                </a:gridCol>
              </a:tblGrid>
              <a:tr h="281880">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extLst>
                  <a:ext uri="{0D108BD9-81ED-4DB2-BD59-A6C34878D82A}">
                    <a16:rowId xmlns:a16="http://schemas.microsoft.com/office/drawing/2014/main" xmlns="" val="1026678375"/>
                  </a:ext>
                </a:extLst>
              </a:tr>
              <a:tr h="281880">
                <a:tc>
                  <a:txBody>
                    <a:bodyPr/>
                    <a:lstStyle/>
                    <a:p>
                      <a:pPr algn="ctr" fontAlgn="ctr"/>
                      <a:r>
                        <a:rPr lang="en-CA" sz="800" u="none" strike="noStrike">
                          <a:effectLst/>
                        </a:rPr>
                        <a:t>Budget Lists</a:t>
                      </a:r>
                      <a:endParaRPr lang="en-CA" sz="800" b="1" i="0" u="none" strike="noStrike">
                        <a:solidFill>
                          <a:srgbClr val="363636"/>
                        </a:solidFill>
                        <a:effectLst/>
                        <a:latin typeface="Calibri" panose="020F0502020204030204" pitchFamily="34" charset="0"/>
                      </a:endParaRPr>
                    </a:p>
                  </a:txBody>
                  <a:tcPr marL="7709" marR="7709" marT="7709" marB="0" anchor="ctr"/>
                </a:tc>
                <a:tc>
                  <a:txBody>
                    <a:bodyPr/>
                    <a:lstStyle/>
                    <a:p>
                      <a:pPr algn="ctr" fontAlgn="ctr"/>
                      <a:r>
                        <a:rPr lang="en-CA" sz="800" u="none" strike="noStrike">
                          <a:effectLst/>
                        </a:rPr>
                        <a:t>Type</a:t>
                      </a:r>
                      <a:endParaRPr lang="en-CA" sz="800" b="1" i="0" u="none" strike="noStrike">
                        <a:solidFill>
                          <a:srgbClr val="363636"/>
                        </a:solidFill>
                        <a:effectLst/>
                        <a:latin typeface="Calibri" panose="020F0502020204030204" pitchFamily="34" charset="0"/>
                      </a:endParaRPr>
                    </a:p>
                  </a:txBody>
                  <a:tcPr marL="7709" marR="7709" marT="7709" marB="0" anchor="ctr"/>
                </a:tc>
                <a:tc>
                  <a:txBody>
                    <a:bodyPr/>
                    <a:lstStyle/>
                    <a:p>
                      <a:pPr algn="ctr" fontAlgn="ctr"/>
                      <a:r>
                        <a:rPr lang="en-CA" sz="800" u="none" strike="noStrike">
                          <a:effectLst/>
                        </a:rPr>
                        <a:t>Quanity</a:t>
                      </a:r>
                      <a:endParaRPr lang="en-CA" sz="800" b="1" i="0" u="none" strike="noStrike">
                        <a:solidFill>
                          <a:srgbClr val="363636"/>
                        </a:solidFill>
                        <a:effectLst/>
                        <a:latin typeface="Calibri" panose="020F0502020204030204" pitchFamily="34" charset="0"/>
                      </a:endParaRPr>
                    </a:p>
                  </a:txBody>
                  <a:tcPr marL="7709" marR="7709" marT="7709" marB="0" anchor="ctr"/>
                </a:tc>
                <a:tc>
                  <a:txBody>
                    <a:bodyPr/>
                    <a:lstStyle/>
                    <a:p>
                      <a:pPr algn="ctr" fontAlgn="ctr"/>
                      <a:r>
                        <a:rPr lang="en-CA" sz="800" u="none" strike="noStrike">
                          <a:effectLst/>
                        </a:rPr>
                        <a:t>Price/Unit</a:t>
                      </a:r>
                      <a:endParaRPr lang="en-CA" sz="800" b="1" i="0" u="none" strike="noStrike">
                        <a:solidFill>
                          <a:srgbClr val="363636"/>
                        </a:solidFill>
                        <a:effectLst/>
                        <a:latin typeface="Calibri" panose="020F0502020204030204" pitchFamily="34" charset="0"/>
                      </a:endParaRPr>
                    </a:p>
                  </a:txBody>
                  <a:tcPr marL="7709" marR="7709" marT="7709" marB="0" anchor="ctr"/>
                </a:tc>
                <a:tc>
                  <a:txBody>
                    <a:bodyPr/>
                    <a:lstStyle/>
                    <a:p>
                      <a:pPr algn="ctr" fontAlgn="ctr"/>
                      <a:r>
                        <a:rPr lang="en-CA" sz="800" u="none" strike="noStrike">
                          <a:effectLst/>
                        </a:rPr>
                        <a:t>Supplier</a:t>
                      </a:r>
                      <a:endParaRPr lang="en-CA" sz="800" b="1" i="0" u="none" strike="noStrike">
                        <a:solidFill>
                          <a:srgbClr val="363636"/>
                        </a:solidFill>
                        <a:effectLst/>
                        <a:latin typeface="Calibri" panose="020F0502020204030204" pitchFamily="34" charset="0"/>
                      </a:endParaRPr>
                    </a:p>
                  </a:txBody>
                  <a:tcPr marL="7709" marR="7709" marT="7709" marB="0" anchor="ctr"/>
                </a:tc>
                <a:tc>
                  <a:txBody>
                    <a:bodyPr/>
                    <a:lstStyle/>
                    <a:p>
                      <a:pPr algn="ctr" fontAlgn="ctr"/>
                      <a:r>
                        <a:rPr lang="en-CA" sz="800" u="none" strike="noStrike">
                          <a:effectLst/>
                        </a:rPr>
                        <a:t>Product Code</a:t>
                      </a:r>
                      <a:endParaRPr lang="en-CA" sz="800" b="1" i="0" u="none" strike="noStrike">
                        <a:solidFill>
                          <a:srgbClr val="363636"/>
                        </a:solidFill>
                        <a:effectLst/>
                        <a:latin typeface="Calibri" panose="020F0502020204030204" pitchFamily="34" charset="0"/>
                      </a:endParaRPr>
                    </a:p>
                  </a:txBody>
                  <a:tcPr marL="7709" marR="7709" marT="7709" marB="0" anchor="ctr"/>
                </a:tc>
                <a:tc>
                  <a:txBody>
                    <a:bodyPr/>
                    <a:lstStyle/>
                    <a:p>
                      <a:pPr algn="ctr" fontAlgn="ctr"/>
                      <a:r>
                        <a:rPr lang="en-CA" sz="800" u="none" strike="noStrike">
                          <a:effectLst/>
                        </a:rPr>
                        <a:t>Shipping Cost</a:t>
                      </a:r>
                      <a:endParaRPr lang="en-CA" sz="800" b="1" i="0" u="none" strike="noStrike">
                        <a:solidFill>
                          <a:srgbClr val="363636"/>
                        </a:solidFill>
                        <a:effectLst/>
                        <a:latin typeface="Calibri" panose="020F0502020204030204" pitchFamily="34" charset="0"/>
                      </a:endParaRPr>
                    </a:p>
                  </a:txBody>
                  <a:tcPr marL="7709" marR="7709" marT="7709" marB="0" anchor="ctr"/>
                </a:tc>
                <a:tc>
                  <a:txBody>
                    <a:bodyPr/>
                    <a:lstStyle/>
                    <a:p>
                      <a:pPr algn="ctr" fontAlgn="ctr"/>
                      <a:r>
                        <a:rPr lang="en-CA" sz="800" u="none" strike="noStrike">
                          <a:effectLst/>
                        </a:rPr>
                        <a:t>Cost</a:t>
                      </a:r>
                      <a:endParaRPr lang="en-CA" sz="800" b="1" i="0" u="none" strike="noStrike">
                        <a:solidFill>
                          <a:srgbClr val="363636"/>
                        </a:solidFill>
                        <a:effectLst/>
                        <a:latin typeface="Calibri" panose="020F0502020204030204" pitchFamily="34" charset="0"/>
                      </a:endParaRPr>
                    </a:p>
                  </a:txBody>
                  <a:tcPr marL="7709" marR="7709" marT="7709" marB="0" anchor="ctr"/>
                </a:tc>
                <a:extLst>
                  <a:ext uri="{0D108BD9-81ED-4DB2-BD59-A6C34878D82A}">
                    <a16:rowId xmlns:a16="http://schemas.microsoft.com/office/drawing/2014/main" xmlns="" val="1437588078"/>
                  </a:ext>
                </a:extLst>
              </a:tr>
              <a:tr h="281880">
                <a:tc>
                  <a:txBody>
                    <a:bodyPr/>
                    <a:lstStyle/>
                    <a:p>
                      <a:pPr algn="l" fontAlgn="ctr"/>
                      <a:r>
                        <a:rPr lang="en-CA" sz="900" u="none" strike="noStrike">
                          <a:effectLst/>
                        </a:rPr>
                        <a:t> Raspberry Pi 3 Starter Kit</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Essential</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1</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Canakit</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$99.99</a:t>
                      </a:r>
                      <a:endParaRPr lang="en-CA" sz="900" b="0" i="0" u="none" strike="noStrike">
                        <a:solidFill>
                          <a:srgbClr val="000000"/>
                        </a:solidFill>
                        <a:effectLst/>
                        <a:latin typeface="Calibri" panose="020F0502020204030204" pitchFamily="34" charset="0"/>
                      </a:endParaRPr>
                    </a:p>
                  </a:txBody>
                  <a:tcPr marL="7709" marR="7709" marT="7709" marB="0" anchor="ctr"/>
                </a:tc>
                <a:extLst>
                  <a:ext uri="{0D108BD9-81ED-4DB2-BD59-A6C34878D82A}">
                    <a16:rowId xmlns:a16="http://schemas.microsoft.com/office/drawing/2014/main" xmlns="" val="3569573600"/>
                  </a:ext>
                </a:extLst>
              </a:tr>
              <a:tr h="281880">
                <a:tc>
                  <a:txBody>
                    <a:bodyPr/>
                    <a:lstStyle/>
                    <a:p>
                      <a:pPr algn="l" fontAlgn="ctr"/>
                      <a:r>
                        <a:rPr lang="en-CA" sz="900" u="none" strike="noStrike">
                          <a:effectLst/>
                        </a:rPr>
                        <a:t>PI Camera Module w/ Fish Eye Module</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Essential</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1</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RobotShop</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RB-Wav-46</a:t>
                      </a:r>
                      <a:endParaRPr lang="en-CA" sz="900" b="0" i="0" u="none" strike="noStrike">
                        <a:solidFill>
                          <a:srgbClr val="666666"/>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$38.45</a:t>
                      </a:r>
                      <a:endParaRPr lang="en-CA" sz="900" b="0" i="0" u="none" strike="noStrike">
                        <a:solidFill>
                          <a:srgbClr val="000000"/>
                        </a:solidFill>
                        <a:effectLst/>
                        <a:latin typeface="Calibri" panose="020F0502020204030204" pitchFamily="34" charset="0"/>
                      </a:endParaRPr>
                    </a:p>
                  </a:txBody>
                  <a:tcPr marL="7709" marR="7709" marT="7709" marB="0" anchor="ctr"/>
                </a:tc>
                <a:extLst>
                  <a:ext uri="{0D108BD9-81ED-4DB2-BD59-A6C34878D82A}">
                    <a16:rowId xmlns:a16="http://schemas.microsoft.com/office/drawing/2014/main" xmlns="" val="1702598214"/>
                  </a:ext>
                </a:extLst>
              </a:tr>
              <a:tr h="281880">
                <a:tc>
                  <a:txBody>
                    <a:bodyPr/>
                    <a:lstStyle/>
                    <a:p>
                      <a:pPr algn="l" fontAlgn="ctr"/>
                      <a:r>
                        <a:rPr lang="en-CA" sz="900" u="none" strike="noStrike">
                          <a:effectLst/>
                        </a:rPr>
                        <a:t>Vibration Sensor</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Essential</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2</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$9.74</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hlinkClick r:id="rId2"/>
                        </a:rPr>
                        <a:t>SeeedStudio</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800" u="none" strike="noStrike">
                          <a:effectLst/>
                        </a:rPr>
                        <a:t>B01BQUW2KI</a:t>
                      </a:r>
                      <a:endParaRPr lang="en-CA" sz="800" b="0" i="0" u="none" strike="noStrike">
                        <a:solidFill>
                          <a:srgbClr val="333333"/>
                        </a:solidFill>
                        <a:effectLst/>
                        <a:latin typeface="Verdana" panose="020B0604030504040204" pitchFamily="34" charset="0"/>
                      </a:endParaRPr>
                    </a:p>
                  </a:txBody>
                  <a:tcPr marL="7709" marR="7709" marT="7709" marB="0" anchor="ctr"/>
                </a:tc>
                <a:tc>
                  <a:txBody>
                    <a:bodyPr/>
                    <a:lstStyle/>
                    <a:p>
                      <a:pPr algn="r" fontAlgn="ctr"/>
                      <a:r>
                        <a:rPr lang="en-CA" sz="900" u="none" strike="noStrike">
                          <a:effectLst/>
                        </a:rPr>
                        <a:t>$4.69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$19.50</a:t>
                      </a:r>
                      <a:endParaRPr lang="en-CA" sz="900" b="0" i="0" u="none" strike="noStrike">
                        <a:solidFill>
                          <a:srgbClr val="000000"/>
                        </a:solidFill>
                        <a:effectLst/>
                        <a:latin typeface="Calibri" panose="020F0502020204030204" pitchFamily="34" charset="0"/>
                      </a:endParaRPr>
                    </a:p>
                  </a:txBody>
                  <a:tcPr marL="7709" marR="7709" marT="7709" marB="0" anchor="ctr"/>
                </a:tc>
                <a:extLst>
                  <a:ext uri="{0D108BD9-81ED-4DB2-BD59-A6C34878D82A}">
                    <a16:rowId xmlns:a16="http://schemas.microsoft.com/office/drawing/2014/main" xmlns="" val="901578399"/>
                  </a:ext>
                </a:extLst>
              </a:tr>
              <a:tr h="281880">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extLst>
                  <a:ext uri="{0D108BD9-81ED-4DB2-BD59-A6C34878D82A}">
                    <a16:rowId xmlns:a16="http://schemas.microsoft.com/office/drawing/2014/main" xmlns="" val="3075883466"/>
                  </a:ext>
                </a:extLst>
              </a:tr>
              <a:tr h="281880">
                <a:tc>
                  <a:txBody>
                    <a:bodyPr/>
                    <a:lstStyle/>
                    <a:p>
                      <a:pPr algn="l" fontAlgn="ctr"/>
                      <a:r>
                        <a:rPr lang="en-US" sz="900" u="none" strike="noStrike">
                          <a:effectLst/>
                        </a:rPr>
                        <a:t>Total of Essential Parts + Shipping</a:t>
                      </a:r>
                      <a:endParaRPr lang="en-US"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$157.94</a:t>
                      </a:r>
                      <a:endParaRPr lang="en-CA" sz="900" b="0" i="0" u="none" strike="noStrike">
                        <a:solidFill>
                          <a:srgbClr val="000000"/>
                        </a:solidFill>
                        <a:effectLst/>
                        <a:latin typeface="Calibri" panose="020F0502020204030204" pitchFamily="34" charset="0"/>
                      </a:endParaRPr>
                    </a:p>
                  </a:txBody>
                  <a:tcPr marL="7709" marR="7709" marT="7709" marB="0" anchor="ctr"/>
                </a:tc>
                <a:extLst>
                  <a:ext uri="{0D108BD9-81ED-4DB2-BD59-A6C34878D82A}">
                    <a16:rowId xmlns:a16="http://schemas.microsoft.com/office/drawing/2014/main" xmlns="" val="3059404697"/>
                  </a:ext>
                </a:extLst>
              </a:tr>
              <a:tr h="281880">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extLst>
                  <a:ext uri="{0D108BD9-81ED-4DB2-BD59-A6C34878D82A}">
                    <a16:rowId xmlns:a16="http://schemas.microsoft.com/office/drawing/2014/main" xmlns="" val="1972306452"/>
                  </a:ext>
                </a:extLst>
              </a:tr>
              <a:tr h="281880">
                <a:tc>
                  <a:txBody>
                    <a:bodyPr/>
                    <a:lstStyle/>
                    <a:p>
                      <a:pPr algn="l" fontAlgn="ctr"/>
                      <a:r>
                        <a:rPr lang="en-CA" sz="900" u="none" strike="noStrike">
                          <a:effectLst/>
                        </a:rPr>
                        <a:t>Camera Module Case</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Extra</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1</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SB Components</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800" u="none" strike="noStrike">
                          <a:effectLst/>
                        </a:rPr>
                        <a:t>B00IJZJKK4</a:t>
                      </a:r>
                      <a:endParaRPr lang="en-CA" sz="800" b="0" i="0" u="none" strike="noStrike">
                        <a:solidFill>
                          <a:srgbClr val="333333"/>
                        </a:solidFill>
                        <a:effectLst/>
                        <a:latin typeface="Verdana" panose="020B060403050404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$20.00</a:t>
                      </a:r>
                      <a:endParaRPr lang="en-CA" sz="900" b="0" i="0" u="none" strike="noStrike">
                        <a:solidFill>
                          <a:srgbClr val="000000"/>
                        </a:solidFill>
                        <a:effectLst/>
                        <a:latin typeface="Calibri" panose="020F0502020204030204" pitchFamily="34" charset="0"/>
                      </a:endParaRPr>
                    </a:p>
                  </a:txBody>
                  <a:tcPr marL="7709" marR="7709" marT="7709" marB="0" anchor="ctr"/>
                </a:tc>
                <a:extLst>
                  <a:ext uri="{0D108BD9-81ED-4DB2-BD59-A6C34878D82A}">
                    <a16:rowId xmlns:a16="http://schemas.microsoft.com/office/drawing/2014/main" xmlns="" val="2063756227"/>
                  </a:ext>
                </a:extLst>
              </a:tr>
              <a:tr h="169467">
                <a:tc>
                  <a:txBody>
                    <a:bodyPr/>
                    <a:lstStyle/>
                    <a:p>
                      <a:pPr algn="l" fontAlgn="ctr"/>
                      <a:r>
                        <a:rPr lang="en-CA" sz="900" u="none" strike="noStrike">
                          <a:effectLst/>
                        </a:rPr>
                        <a:t>LCD Panel &amp; Touch Pad</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Extra</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1</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Elecrow</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800" u="none" strike="noStrike">
                          <a:effectLst/>
                        </a:rPr>
                        <a:t>B013JECYF2</a:t>
                      </a:r>
                      <a:endParaRPr lang="en-CA" sz="800" b="0" i="0" u="none" strike="noStrike">
                        <a:solidFill>
                          <a:srgbClr val="333333"/>
                        </a:solidFill>
                        <a:effectLst/>
                        <a:latin typeface="Verdana" panose="020B0604030504040204" pitchFamily="34" charset="0"/>
                      </a:endParaRPr>
                    </a:p>
                  </a:txBody>
                  <a:tcPr marL="7709" marR="7709" marT="7709" marB="0" anchor="ctr"/>
                </a:tc>
                <a:tc>
                  <a:txBody>
                    <a:bodyPr/>
                    <a:lstStyle/>
                    <a:p>
                      <a:pPr algn="r" fontAlgn="ctr"/>
                      <a:r>
                        <a:rPr lang="en-CA" sz="900" u="none" strike="noStrike">
                          <a:effectLst/>
                        </a:rPr>
                        <a:t>$6.17</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$56.00</a:t>
                      </a:r>
                      <a:endParaRPr lang="en-CA" sz="900" b="0" i="0" u="none" strike="noStrike">
                        <a:solidFill>
                          <a:srgbClr val="000000"/>
                        </a:solidFill>
                        <a:effectLst/>
                        <a:latin typeface="Calibri" panose="020F0502020204030204" pitchFamily="34" charset="0"/>
                      </a:endParaRPr>
                    </a:p>
                  </a:txBody>
                  <a:tcPr marL="7709" marR="7709" marT="7709" marB="0" anchor="ctr"/>
                </a:tc>
                <a:extLst>
                  <a:ext uri="{0D108BD9-81ED-4DB2-BD59-A6C34878D82A}">
                    <a16:rowId xmlns:a16="http://schemas.microsoft.com/office/drawing/2014/main" xmlns="" val="1276809711"/>
                  </a:ext>
                </a:extLst>
              </a:tr>
              <a:tr h="169467">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extLst>
                  <a:ext uri="{0D108BD9-81ED-4DB2-BD59-A6C34878D82A}">
                    <a16:rowId xmlns:a16="http://schemas.microsoft.com/office/drawing/2014/main" xmlns="" val="2509897548"/>
                  </a:ext>
                </a:extLst>
              </a:tr>
              <a:tr h="169467">
                <a:tc>
                  <a:txBody>
                    <a:bodyPr/>
                    <a:lstStyle/>
                    <a:p>
                      <a:pPr algn="l" fontAlgn="ctr"/>
                      <a:r>
                        <a:rPr lang="en-CA" sz="900" u="none" strike="noStrike">
                          <a:effectLst/>
                        </a:rPr>
                        <a:t>Total of Extra</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$82.17</a:t>
                      </a:r>
                      <a:endParaRPr lang="en-CA" sz="900" b="0" i="0" u="none" strike="noStrike">
                        <a:solidFill>
                          <a:srgbClr val="000000"/>
                        </a:solidFill>
                        <a:effectLst/>
                        <a:latin typeface="Calibri" panose="020F0502020204030204" pitchFamily="34" charset="0"/>
                      </a:endParaRPr>
                    </a:p>
                  </a:txBody>
                  <a:tcPr marL="7709" marR="7709" marT="7709" marB="0" anchor="ctr"/>
                </a:tc>
                <a:extLst>
                  <a:ext uri="{0D108BD9-81ED-4DB2-BD59-A6C34878D82A}">
                    <a16:rowId xmlns:a16="http://schemas.microsoft.com/office/drawing/2014/main" xmlns="" val="3315654004"/>
                  </a:ext>
                </a:extLst>
              </a:tr>
              <a:tr h="169467">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extLst>
                  <a:ext uri="{0D108BD9-81ED-4DB2-BD59-A6C34878D82A}">
                    <a16:rowId xmlns:a16="http://schemas.microsoft.com/office/drawing/2014/main" xmlns="" val="2841064145"/>
                  </a:ext>
                </a:extLst>
              </a:tr>
              <a:tr h="169467">
                <a:tc>
                  <a:txBody>
                    <a:bodyPr/>
                    <a:lstStyle/>
                    <a:p>
                      <a:pPr algn="l" fontAlgn="ctr"/>
                      <a:r>
                        <a:rPr lang="en-CA" sz="900" u="none" strike="noStrike">
                          <a:effectLst/>
                        </a:rPr>
                        <a:t>Total of Essential &amp; Extra</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r>
                        <a:rPr lang="en-CA" sz="900" u="none" strike="noStrike">
                          <a:effectLst/>
                        </a:rPr>
                        <a:t> </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$240.11</a:t>
                      </a:r>
                      <a:endParaRPr lang="en-CA" sz="900" b="0" i="0" u="none" strike="noStrike">
                        <a:solidFill>
                          <a:srgbClr val="000000"/>
                        </a:solidFill>
                        <a:effectLst/>
                        <a:latin typeface="Calibri" panose="020F0502020204030204" pitchFamily="34" charset="0"/>
                      </a:endParaRPr>
                    </a:p>
                  </a:txBody>
                  <a:tcPr marL="7709" marR="7709" marT="7709" marB="0" anchor="ctr"/>
                </a:tc>
                <a:extLst>
                  <a:ext uri="{0D108BD9-81ED-4DB2-BD59-A6C34878D82A}">
                    <a16:rowId xmlns:a16="http://schemas.microsoft.com/office/drawing/2014/main" xmlns="" val="457653673"/>
                  </a:ext>
                </a:extLst>
              </a:tr>
              <a:tr h="169467">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extLst>
                  <a:ext uri="{0D108BD9-81ED-4DB2-BD59-A6C34878D82A}">
                    <a16:rowId xmlns:a16="http://schemas.microsoft.com/office/drawing/2014/main" xmlns="" val="380782281"/>
                  </a:ext>
                </a:extLst>
              </a:tr>
              <a:tr h="169467">
                <a:tc>
                  <a:txBody>
                    <a:bodyPr/>
                    <a:lstStyle/>
                    <a:p>
                      <a:pPr algn="l" fontAlgn="ctr"/>
                      <a:r>
                        <a:rPr lang="en-CA" sz="900" u="none" strike="noStrike">
                          <a:effectLst/>
                        </a:rPr>
                        <a:t>Current Spending</a:t>
                      </a: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r" fontAlgn="ctr"/>
                      <a:r>
                        <a:rPr lang="en-CA" sz="900" u="none" strike="noStrike">
                          <a:effectLst/>
                        </a:rPr>
                        <a:t>$184.11</a:t>
                      </a:r>
                      <a:endParaRPr lang="en-CA" sz="900" b="0" i="0" u="none" strike="noStrike">
                        <a:solidFill>
                          <a:srgbClr val="000000"/>
                        </a:solidFill>
                        <a:effectLst/>
                        <a:latin typeface="Calibri" panose="020F0502020204030204" pitchFamily="34" charset="0"/>
                      </a:endParaRPr>
                    </a:p>
                  </a:txBody>
                  <a:tcPr marL="7709" marR="7709" marT="7709" marB="0" anchor="ctr"/>
                </a:tc>
                <a:extLst>
                  <a:ext uri="{0D108BD9-81ED-4DB2-BD59-A6C34878D82A}">
                    <a16:rowId xmlns:a16="http://schemas.microsoft.com/office/drawing/2014/main" xmlns="" val="3658428063"/>
                  </a:ext>
                </a:extLst>
              </a:tr>
              <a:tr h="169467">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a:solidFill>
                          <a:srgbClr val="000000"/>
                        </a:solidFill>
                        <a:effectLst/>
                        <a:latin typeface="Calibri" panose="020F0502020204030204" pitchFamily="34" charset="0"/>
                      </a:endParaRPr>
                    </a:p>
                  </a:txBody>
                  <a:tcPr marL="7709" marR="7709" marT="7709" marB="0" anchor="ctr"/>
                </a:tc>
                <a:tc>
                  <a:txBody>
                    <a:bodyPr/>
                    <a:lstStyle/>
                    <a:p>
                      <a:pPr algn="l" fontAlgn="ctr"/>
                      <a:endParaRPr lang="en-CA" sz="900" b="0" i="0" u="none" strike="noStrike" dirty="0">
                        <a:solidFill>
                          <a:srgbClr val="000000"/>
                        </a:solidFill>
                        <a:effectLst/>
                        <a:latin typeface="Calibri" panose="020F0502020204030204" pitchFamily="34" charset="0"/>
                      </a:endParaRPr>
                    </a:p>
                  </a:txBody>
                  <a:tcPr marL="7709" marR="7709" marT="7709" marB="0" anchor="ctr"/>
                </a:tc>
                <a:extLst>
                  <a:ext uri="{0D108BD9-81ED-4DB2-BD59-A6C34878D82A}">
                    <a16:rowId xmlns:a16="http://schemas.microsoft.com/office/drawing/2014/main" xmlns="" val="523361697"/>
                  </a:ext>
                </a:extLst>
              </a:tr>
            </a:tbl>
          </a:graphicData>
        </a:graphic>
      </p:graphicFrame>
    </p:spTree>
    <p:extLst>
      <p:ext uri="{BB962C8B-B14F-4D97-AF65-F5344CB8AC3E}">
        <p14:creationId xmlns:p14="http://schemas.microsoft.com/office/powerpoint/2010/main" val="2635833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Schedule</a:t>
            </a:r>
            <a:endParaRPr lang="en-US" dirty="0"/>
          </a:p>
        </p:txBody>
      </p:sp>
      <p:pic>
        <p:nvPicPr>
          <p:cNvPr id="4" name="Content Placeholder 3"/>
          <p:cNvPicPr>
            <a:picLocks noGrp="1" noChangeAspect="1"/>
          </p:cNvPicPr>
          <p:nvPr>
            <p:ph idx="1"/>
          </p:nvPr>
        </p:nvPicPr>
        <p:blipFill>
          <a:blip r:embed="rId2"/>
          <a:stretch>
            <a:fillRect/>
          </a:stretch>
        </p:blipFill>
        <p:spPr>
          <a:xfrm>
            <a:off x="935665" y="1935126"/>
            <a:ext cx="10493192" cy="4637916"/>
          </a:xfrm>
          <a:prstGeom prst="rect">
            <a:avLst/>
          </a:prstGeom>
        </p:spPr>
      </p:pic>
    </p:spTree>
    <p:extLst>
      <p:ext uri="{BB962C8B-B14F-4D97-AF65-F5344CB8AC3E}">
        <p14:creationId xmlns:p14="http://schemas.microsoft.com/office/powerpoint/2010/main" val="3153171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BUILD VIDEO</a:t>
            </a:r>
            <a:endParaRPr lang="en-US" dirty="0"/>
          </a:p>
        </p:txBody>
      </p:sp>
      <p:pic>
        <p:nvPicPr>
          <p:cNvPr id="4" name="githubTelematic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43225" y="2249488"/>
            <a:ext cx="6300788" cy="3541712"/>
          </a:xfrm>
        </p:spPr>
      </p:pic>
    </p:spTree>
    <p:extLst>
      <p:ext uri="{BB962C8B-B14F-4D97-AF65-F5344CB8AC3E}">
        <p14:creationId xmlns:p14="http://schemas.microsoft.com/office/powerpoint/2010/main" val="39516034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Course Knowledge utilized</a:t>
            </a:r>
            <a:endParaRPr lang="en-US" dirty="0"/>
          </a:p>
        </p:txBody>
      </p:sp>
      <p:sp>
        <p:nvSpPr>
          <p:cNvPr id="3" name="Content Placeholder 2"/>
          <p:cNvSpPr>
            <a:spLocks noGrp="1"/>
          </p:cNvSpPr>
          <p:nvPr>
            <p:ph idx="1"/>
          </p:nvPr>
        </p:nvSpPr>
        <p:spPr/>
        <p:txBody>
          <a:bodyPr/>
          <a:lstStyle/>
          <a:p>
            <a:pPr marL="0" indent="0">
              <a:buNone/>
            </a:pPr>
            <a:r>
              <a:rPr lang="en-US" dirty="0"/>
              <a:t>Internet programming, HTML </a:t>
            </a:r>
            <a:r>
              <a:rPr lang="en-US" dirty="0"/>
              <a:t/>
            </a:r>
            <a:br>
              <a:rPr lang="en-US" dirty="0"/>
            </a:br>
            <a:r>
              <a:rPr lang="en-US" dirty="0"/>
              <a:t>Electronic Devices and Circuits </a:t>
            </a:r>
            <a:endParaRPr lang="en-US" dirty="0" smtClean="0"/>
          </a:p>
          <a:p>
            <a:pPr marL="0" indent="0">
              <a:buNone/>
            </a:pPr>
            <a:r>
              <a:rPr lang="en-US" dirty="0" smtClean="0"/>
              <a:t>Unix Scripting</a:t>
            </a:r>
          </a:p>
          <a:p>
            <a:pPr marL="0" indent="0">
              <a:buNone/>
            </a:pPr>
            <a:r>
              <a:rPr lang="en-US" dirty="0" smtClean="0"/>
              <a:t>Technical C</a:t>
            </a:r>
          </a:p>
          <a:p>
            <a:pPr marL="0" indent="0">
              <a:buNone/>
            </a:pPr>
            <a:r>
              <a:rPr lang="en-US" dirty="0" smtClean="0"/>
              <a:t>Java</a:t>
            </a:r>
          </a:p>
          <a:p>
            <a:pPr marL="0" indent="0">
              <a:buNone/>
            </a:pPr>
            <a:r>
              <a:rPr lang="en-US" dirty="0" smtClean="0"/>
              <a:t>Database</a:t>
            </a:r>
            <a:endParaRPr lang="en-US" dirty="0"/>
          </a:p>
        </p:txBody>
      </p:sp>
    </p:spTree>
    <p:extLst>
      <p:ext uri="{BB962C8B-B14F-4D97-AF65-F5344CB8AC3E}">
        <p14:creationId xmlns:p14="http://schemas.microsoft.com/office/powerpoint/2010/main" val="137126020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167</TotalTime>
  <Words>161</Words>
  <Application>Microsoft Office PowerPoint</Application>
  <PresentationFormat>Widescreen</PresentationFormat>
  <Paragraphs>122</Paragraphs>
  <Slides>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Courier New</vt:lpstr>
      <vt:lpstr>Trebuchet MS</vt:lpstr>
      <vt:lpstr>Tw Cen MT</vt:lpstr>
      <vt:lpstr>Verdana</vt:lpstr>
      <vt:lpstr>Circuit</vt:lpstr>
      <vt:lpstr> Telematics   </vt:lpstr>
      <vt:lpstr>    Proposal</vt:lpstr>
      <vt:lpstr>  BUDGET / BILLS OF MATERIALS</vt:lpstr>
      <vt:lpstr>    Schedule</vt:lpstr>
      <vt:lpstr>    BUILD VIDEO</vt:lpstr>
      <vt:lpstr>  Course Knowledge utilized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Telematics</dc:title>
  <dc:creator>Zaido</dc:creator>
  <cp:lastModifiedBy>Jabneel Cruz</cp:lastModifiedBy>
  <cp:revision>7</cp:revision>
  <dcterms:created xsi:type="dcterms:W3CDTF">2016-11-29T11:05:29Z</dcterms:created>
  <dcterms:modified xsi:type="dcterms:W3CDTF">2016-11-29T16:41:35Z</dcterms:modified>
</cp:coreProperties>
</file>